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94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77" r:id="rId4"/>
    <p:sldId id="282" r:id="rId5"/>
    <p:sldId id="283" r:id="rId6"/>
    <p:sldId id="278" r:id="rId7"/>
    <p:sldId id="287" r:id="rId8"/>
    <p:sldId id="279" r:id="rId9"/>
    <p:sldId id="288" r:id="rId10"/>
    <p:sldId id="289" r:id="rId11"/>
    <p:sldId id="290" r:id="rId12"/>
    <p:sldId id="291" r:id="rId13"/>
    <p:sldId id="271" r:id="rId14"/>
    <p:sldId id="286" r:id="rId15"/>
  </p:sldIdLst>
  <p:sldSz cx="12192000" cy="6858000"/>
  <p:notesSz cx="7010400" cy="9236075"/>
  <p:embeddedFontLst>
    <p:embeddedFont>
      <p:font typeface="Cambria" panose="02040503050406030204" pitchFamily="18" charset="0"/>
      <p:regular r:id="rId18"/>
      <p:bold r:id="rId19"/>
      <p:italic r:id="rId20"/>
      <p:boldItalic r:id="rId21"/>
    </p:embeddedFont>
    <p:embeddedFont>
      <p:font typeface="Wingdings 3" panose="05040102010807070707" pitchFamily="18" charset="2"/>
      <p:regular r:id="rId22"/>
    </p:embeddedFont>
    <p:embeddedFont>
      <p:font typeface="Cambria Math" panose="02040503050406030204" pitchFamily="18" charset="0"/>
      <p:regular r:id="rId23"/>
    </p:embeddedFont>
    <p:embeddedFont>
      <p:font typeface="Calibri" panose="020F0502020204030204" pitchFamily="34" charset="0"/>
      <p:regular r:id="rId24"/>
      <p:bold r:id="rId25"/>
      <p:italic r:id="rId26"/>
      <p:boldItalic r:id="rId2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-66" y="-2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724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5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3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369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369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682693-23CD-4E2F-A162-38D87B34FE63}" type="datetimeFigureOut">
              <a:rPr lang="en-US" smtClean="0"/>
              <a:t>12/4/2015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379"/>
            <a:ext cx="3037840" cy="46369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72379"/>
            <a:ext cx="3037840" cy="46369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955F9E-5D0D-4BF4-8E75-3445E84CF4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7339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8475" cy="46354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9" y="1"/>
            <a:ext cx="3038475" cy="46354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53AA09-5E6D-4228-B972-065AEABA6161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3425" y="1154113"/>
            <a:ext cx="5543550" cy="31194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45001"/>
            <a:ext cx="5607050" cy="36369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772526"/>
            <a:ext cx="3038475" cy="46354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9" y="8772526"/>
            <a:ext cx="3038475" cy="46354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CE464D-74C2-465B-80DC-6F9B7C2BD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835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E464D-74C2-465B-80DC-6F9B7C2BDEE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1038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Does this resemble</a:t>
            </a:r>
            <a:r>
              <a:rPr lang="en-US" baseline="0" dirty="0" smtClean="0"/>
              <a:t> the construction for an angle bisector?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E464D-74C2-465B-80DC-6F9B7C2BDEE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5309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Have student work at the board. Prompt:</a:t>
            </a:r>
            <a:r>
              <a:rPr lang="en-US" baseline="0" dirty="0" smtClean="0"/>
              <a:t> what information is given in the diagram? (AD = DC and BD perp to AC); which theorem can you apply? (5-2); what is BD?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E464D-74C2-465B-80DC-6F9B7C2BDEE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0999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Have student work at the board. Prompt:</a:t>
            </a:r>
            <a:r>
              <a:rPr lang="en-US" baseline="0" dirty="0" smtClean="0"/>
              <a:t> what kind of line is RN? (</a:t>
            </a:r>
            <a:r>
              <a:rPr lang="en-US" baseline="0" smtClean="0"/>
              <a:t>perp bisector);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E464D-74C2-465B-80DC-6F9B7C2BDEE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6700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E464D-74C2-465B-80DC-6F9B7C2BDEE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5307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E464D-74C2-465B-80DC-6F9B7C2BDEE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3695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E464D-74C2-465B-80DC-6F9B7C2BDEE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5903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E464D-74C2-465B-80DC-6F9B7C2BDEE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8039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Distance from endpoints to</a:t>
            </a:r>
            <a:r>
              <a:rPr lang="en-US" baseline="0" dirty="0" smtClean="0"/>
              <a:t> the center are equidistant. Every point on the vertical line from the center of the top of the board to the vertex is as well.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E464D-74C2-465B-80DC-6F9B7C2BDEE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5443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Question for students:</a:t>
            </a:r>
            <a:r>
              <a:rPr lang="en-US" baseline="0" dirty="0" smtClean="0"/>
              <a:t> what is the difference between this perpendicular bisector and a perpendicular bisector of an angle?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E464D-74C2-465B-80DC-6F9B7C2BDEE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9156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Every</a:t>
            </a:r>
            <a:r>
              <a:rPr lang="en-US" baseline="0" dirty="0" smtClean="0"/>
              <a:t> point on the perpendicular bisector is equidistant from the endpoints of the segment. For a triangle, that means equidistant from the base angles.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E464D-74C2-465B-80DC-6F9B7C2BDEE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1946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Have students combine 5-2 and 5-3 into a </a:t>
            </a:r>
            <a:r>
              <a:rPr lang="en-US" dirty="0" err="1" smtClean="0"/>
              <a:t>biconditional</a:t>
            </a:r>
            <a:r>
              <a:rPr lang="en-US" dirty="0" smtClean="0"/>
              <a:t> statement.</a:t>
            </a:r>
            <a:r>
              <a:rPr lang="en-US" baseline="0" dirty="0" smtClean="0"/>
              <a:t> Prompt for them to discover this on their own.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E464D-74C2-465B-80DC-6F9B7C2BDEE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9000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Have student work at the board. Prompt:</a:t>
            </a:r>
            <a:r>
              <a:rPr lang="en-US" baseline="0" dirty="0" smtClean="0"/>
              <a:t> what information is given in the diagram? (AD = DC and BD perp to AC); which theorem can you apply? (5-2); what is BD?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E464D-74C2-465B-80DC-6F9B7C2BDEE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0856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</a:t>
            </a:r>
            <a:r>
              <a:rPr lang="en-US" baseline="0" dirty="0" smtClean="0"/>
              <a:t> does this compare to the perpendicular bisector? White kind of triangles are create when you bisect an angle? (Congruent)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E464D-74C2-465B-80DC-6F9B7C2BDEE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79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12/4/2015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080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12/4/2015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5977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12/4/2015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79358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12/4/2015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1138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12/4/2015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374348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12/4/2015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88379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12/4/2015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7927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12/4/2015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608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12/4/2015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917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12/4/2015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8944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12/4/2015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9271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12/4/2015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8568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12/4/2015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77917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12/4/2015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0881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12/4/2015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59045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12/4/2015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607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574CB-1C23-4642-9FC2-30E014FE82CE}" type="datetimeFigureOut">
              <a:rPr lang="en-US" smtClean="0"/>
              <a:t>12/4/2015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92C6964-D304-4E94-8410-63105C32F6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495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105834"/>
            <a:ext cx="7766936" cy="1646302"/>
          </a:xfrm>
        </p:spPr>
        <p:txBody>
          <a:bodyPr/>
          <a:lstStyle/>
          <a:p>
            <a:r>
              <a:rPr lang="en-US" dirty="0" smtClean="0"/>
              <a:t>Properties of Triangles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1752136"/>
            <a:ext cx="7766936" cy="1096899"/>
          </a:xfrm>
        </p:spPr>
        <p:txBody>
          <a:bodyPr>
            <a:normAutofit/>
          </a:bodyPr>
          <a:lstStyle/>
          <a:p>
            <a:r>
              <a:rPr lang="en-US" dirty="0" smtClean="0"/>
              <a:t>Perpendicular and angle bisectors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05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973" y="177800"/>
            <a:ext cx="9406167" cy="13208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Theorem 5-5: Converse of the Angle Bisector Theorem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7420" y="4741021"/>
            <a:ext cx="9150674" cy="138499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If you  have a point that is equidistant from the sides of an angle, then a line drawn from the vertex through that point bisect the angle.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4544" y="1749471"/>
            <a:ext cx="6496426" cy="2740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47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974" y="177800"/>
            <a:ext cx="9264226" cy="13208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Theorem 5-4: </a:t>
            </a:r>
            <a:r>
              <a:rPr lang="en-US" dirty="0" smtClean="0">
                <a:solidFill>
                  <a:schemeClr val="bg1"/>
                </a:solidFill>
              </a:rPr>
              <a:t>Proof</a:t>
            </a:r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581890" y="922424"/>
                <a:ext cx="6953507" cy="1009187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sz="2800" b="0" dirty="0" smtClean="0"/>
                  <a:t>Given: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800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/>
                          </a:rPr>
                          <m:t>𝑄𝑆</m:t>
                        </m:r>
                      </m:e>
                    </m:acc>
                  </m:oMath>
                </a14:m>
                <a:r>
                  <a:rPr lang="en-US" sz="2800" dirty="0" smtClean="0"/>
                  <a:t> bisects </a:t>
                </a:r>
                <a:r>
                  <a:rPr lang="en-US" sz="2800" dirty="0" smtClean="0">
                    <a:latin typeface="Cambria Math"/>
                    <a:ea typeface="Cambria Math"/>
                  </a:rPr>
                  <a:t>∠PQR;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i="1" smtClean="0">
                            <a:latin typeface="Cambria Math"/>
                            <a:ea typeface="Cambria Math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𝑆𝑃</m:t>
                        </m:r>
                      </m:e>
                    </m:acc>
                  </m:oMath>
                </a14:m>
                <a:r>
                  <a:rPr lang="en-US" sz="2800" dirty="0" smtClean="0"/>
                  <a:t> </a:t>
                </a:r>
                <a:r>
                  <a:rPr lang="en-US" sz="2800" dirty="0" smtClean="0">
                    <a:latin typeface="Cambria Math"/>
                    <a:ea typeface="Cambria Math"/>
                  </a:rPr>
                  <a:t>⊥ </a:t>
                </a:r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800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i="1">
                            <a:latin typeface="Cambria Math"/>
                          </a:rPr>
                          <m:t>𝑄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𝑃</m:t>
                        </m:r>
                      </m:e>
                    </m:acc>
                  </m:oMath>
                </a14:m>
                <a:r>
                  <a:rPr lang="en-US" sz="2800" dirty="0" smtClean="0">
                    <a:latin typeface="Cambria Math"/>
                    <a:ea typeface="Cambria Math"/>
                  </a:rPr>
                  <a:t>;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i="1">
                            <a:latin typeface="Cambria Math"/>
                            <a:ea typeface="Cambria Math"/>
                          </a:rPr>
                        </m:ctrlPr>
                      </m:accPr>
                      <m:e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𝑆</m:t>
                        </m:r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𝑅</m:t>
                        </m:r>
                      </m:e>
                    </m:acc>
                  </m:oMath>
                </a14:m>
                <a:r>
                  <a:rPr lang="en-US" sz="2800" dirty="0" smtClean="0">
                    <a:latin typeface="Cambria Math"/>
                    <a:ea typeface="Cambria Math"/>
                  </a:rPr>
                  <a:t> ⊥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800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i="1">
                            <a:latin typeface="Cambria Math"/>
                          </a:rPr>
                          <m:t>𝑄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𝑅</m:t>
                        </m:r>
                      </m:e>
                    </m:acc>
                  </m:oMath>
                </a14:m>
                <a:r>
                  <a:rPr lang="en-US" sz="2800" dirty="0" smtClean="0">
                    <a:latin typeface="Cambria Math"/>
                    <a:ea typeface="Cambria Math"/>
                  </a:rPr>
                  <a:t> </a:t>
                </a:r>
              </a:p>
              <a:p>
                <a:r>
                  <a:rPr lang="en-US" sz="2800" dirty="0" smtClean="0">
                    <a:latin typeface="Cambria Math"/>
                    <a:ea typeface="Cambria Math"/>
                  </a:rPr>
                  <a:t>Prove: SP = SR</a:t>
                </a:r>
                <a:endParaRPr lang="en-US" sz="28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890" y="922424"/>
                <a:ext cx="6953507" cy="1009187"/>
              </a:xfrm>
              <a:prstGeom prst="rect">
                <a:avLst/>
              </a:prstGeom>
              <a:blipFill rotWithShape="1">
                <a:blip r:embed="rId3"/>
                <a:stretch>
                  <a:fillRect l="-1661" b="-142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581890" y="2424545"/>
            <a:ext cx="9080269" cy="40455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sz="2800" dirty="0" smtClean="0"/>
              <a:t>               Statement                                   Reason</a:t>
            </a: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272414"/>
            <a:ext cx="2575559" cy="186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/>
          <p:nvPr/>
        </p:nvCxnSpPr>
        <p:spPr>
          <a:xfrm>
            <a:off x="1173480" y="2910840"/>
            <a:ext cx="7117080" cy="152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122024" y="2545080"/>
            <a:ext cx="0" cy="37642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984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974" y="177800"/>
            <a:ext cx="9264226" cy="13208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Theorem 5-4: How it works</a:t>
            </a:r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81891" y="1021546"/>
                <a:ext cx="8756073" cy="954107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Given: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acc>
                  </m:oMath>
                </a14:m>
                <a:r>
                  <a:rPr lang="en-US" sz="2800" dirty="0" smtClean="0"/>
                  <a:t> bisects angle LNQ. 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acc>
                  </m:oMath>
                </a14:m>
                <a:r>
                  <a:rPr lang="en-US" sz="2800" dirty="0" smtClean="0"/>
                  <a:t>  </a:t>
                </a:r>
                <a:r>
                  <a:rPr lang="en-US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⊥ </a:t>
                </a:r>
                <a:r>
                  <a:rPr lang="en-US" sz="2800" dirty="0" smtClean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𝑁𝐿</m:t>
                        </m:r>
                      </m:e>
                    </m:acc>
                  </m:oMath>
                </a14:m>
                <a:r>
                  <a:rPr lang="en-US" sz="2800" dirty="0" smtClean="0"/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</m:acc>
                  </m:oMath>
                </a14:m>
                <a:r>
                  <a:rPr lang="en-US" sz="2800" dirty="0" smtClean="0"/>
                  <a:t> </a:t>
                </a:r>
                <a:r>
                  <a:rPr lang="en-US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⊥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𝑁𝑄</m:t>
                        </m:r>
                      </m:e>
                    </m:acc>
                  </m:oMath>
                </a14:m>
                <a:r>
                  <a:rPr lang="en-US" sz="2800" dirty="0" smtClean="0"/>
                  <a:t>. What is the length of segment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𝑅𝑀</m:t>
                        </m:r>
                      </m:e>
                    </m:acc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?</m:t>
                    </m:r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891" y="1021546"/>
                <a:ext cx="8756073" cy="954107"/>
              </a:xfrm>
              <a:prstGeom prst="rect">
                <a:avLst/>
              </a:prstGeom>
              <a:blipFill rotWithShape="0">
                <a:blip r:embed="rId3"/>
                <a:stretch>
                  <a:fillRect l="-1319" t="-6289" b="-157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581891" y="2424545"/>
            <a:ext cx="6137564" cy="40455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9454" y="2424545"/>
            <a:ext cx="3775827" cy="4045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8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934" y="124460"/>
            <a:ext cx="8596668" cy="13208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Your turn!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670" y="939800"/>
            <a:ext cx="9826030" cy="557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35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28914" y="0"/>
            <a:ext cx="9927771" cy="7000497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1074057" y="3226394"/>
            <a:ext cx="9535888" cy="3549980"/>
            <a:chOff x="1074057" y="3226394"/>
            <a:chExt cx="9535888" cy="3549980"/>
          </a:xfrm>
        </p:grpSpPr>
        <p:sp>
          <p:nvSpPr>
            <p:cNvPr id="5" name="TextBox 4"/>
            <p:cNvSpPr txBox="1"/>
            <p:nvPr/>
          </p:nvSpPr>
          <p:spPr>
            <a:xfrm>
              <a:off x="4484913" y="3226394"/>
              <a:ext cx="2815772" cy="95410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/>
                <a:t>Triangle midsegment</a:t>
              </a:r>
              <a:endParaRPr lang="en-US" sz="28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284687" y="4837382"/>
              <a:ext cx="4325258" cy="193899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If a segment joins the midpoints of two sides of a triangle, then the segment is parallel to the third side and is half the </a:t>
              </a:r>
              <a:r>
                <a:rPr lang="en-US" sz="2400" dirty="0" smtClean="0"/>
                <a:t>length.</a:t>
              </a:r>
              <a:endParaRPr lang="en-US" sz="24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074057" y="4702629"/>
              <a:ext cx="3802743" cy="207374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67897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Learning objectives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3880773"/>
          </a:xfrm>
        </p:spPr>
        <p:txBody>
          <a:bodyPr/>
          <a:lstStyle/>
          <a:p>
            <a:r>
              <a:rPr lang="en-US" sz="3200" dirty="0" smtClean="0"/>
              <a:t>Learn about perpendicular and angle bisectors</a:t>
            </a:r>
          </a:p>
          <a:p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82016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974" y="177800"/>
            <a:ext cx="9264226" cy="13208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Review: Triangle Midsegment Theorem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56922" y="3035300"/>
            <a:ext cx="6796503" cy="31495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3974" y="1175434"/>
            <a:ext cx="80645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If a segment joins the midpoints of two sides of a triangle, then the segment is parallel to the third side and is half the length.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48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3974" y="1175434"/>
            <a:ext cx="80645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Visualize a bulletin board hanging on a wall. If it’s hanging crooked, how do you adjust it so that it is hanging straight?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4074" y="2327275"/>
            <a:ext cx="4368800" cy="386820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63974" y="2730500"/>
            <a:ext cx="5270499" cy="26776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After you straighten the board, what kind of triangle will the string and top of the board make?</a:t>
            </a:r>
          </a:p>
          <a:p>
            <a:endParaRPr lang="en-US" sz="2800" dirty="0"/>
          </a:p>
          <a:p>
            <a:r>
              <a:rPr lang="en-US" sz="2800" dirty="0" smtClean="0"/>
              <a:t>Isosceles or Equilateral!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04484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40173" y="108634"/>
            <a:ext cx="1049986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top of the bulletin board is the base of the triangle. The string represents the sides of the isosceles triangle. Note that every point on the </a:t>
            </a:r>
            <a:r>
              <a:rPr lang="en-US" sz="2800" b="1" i="1" dirty="0" smtClean="0"/>
              <a:t>perpendicular bisector </a:t>
            </a:r>
            <a:r>
              <a:rPr lang="en-US" sz="2800" dirty="0" smtClean="0"/>
              <a:t>is </a:t>
            </a:r>
            <a:r>
              <a:rPr lang="en-US" sz="2800" b="1" i="1" dirty="0" smtClean="0"/>
              <a:t>equidistant</a:t>
            </a:r>
            <a:r>
              <a:rPr lang="en-US" sz="2800" dirty="0" smtClean="0"/>
              <a:t> from the base angles.</a:t>
            </a:r>
            <a:endParaRPr lang="en-US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9081" y="2380969"/>
            <a:ext cx="7462043" cy="2809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94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973" y="177800"/>
            <a:ext cx="9406167" cy="13208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Theorem 5-2: Perpendicular Bisector Theorem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9611" y="1247775"/>
            <a:ext cx="6534889" cy="242327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3973" y="4741022"/>
            <a:ext cx="8970341" cy="5232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This is true for every point on the perpendicular bisector!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63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973" y="177800"/>
            <a:ext cx="9406167" cy="13208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Theorem 5-3: Converse of the Perpendicular Bisector Theorem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3973" y="4741022"/>
            <a:ext cx="8804718" cy="95410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If a point is equidistant from the endpoints of a segment then it is on the perpendicular bisector of the segment.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0347" y="1840845"/>
            <a:ext cx="6340925" cy="2610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29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974" y="177800"/>
            <a:ext cx="9264226" cy="13208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Theorem 5-2: How it works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8530" y="2819400"/>
            <a:ext cx="4228234" cy="304085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78873" y="1399309"/>
                <a:ext cx="5428089" cy="524118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sz="2800" dirty="0" smtClean="0"/>
                  <a:t>What is the length of segment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𝐴𝐵</m:t>
                        </m:r>
                      </m:e>
                    </m:acc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?</m:t>
                    </m:r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873" y="1399309"/>
                <a:ext cx="5428089" cy="524118"/>
              </a:xfrm>
              <a:prstGeom prst="rect">
                <a:avLst/>
              </a:prstGeom>
              <a:blipFill rotWithShape="0">
                <a:blip r:embed="rId4"/>
                <a:stretch>
                  <a:fillRect l="-2125" t="-11236" b="-280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581891" y="2424545"/>
            <a:ext cx="6137564" cy="40455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06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973" y="177800"/>
            <a:ext cx="9406167" cy="13208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Theorem 5-4: Angle Bisector Theorem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7420" y="4741021"/>
            <a:ext cx="9150674" cy="95410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If a point is on the bisector of an angle, it is equidistant from the sides of the angle.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0651" y="1498600"/>
            <a:ext cx="6416983" cy="2804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27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ustom 1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1199</TotalTime>
  <Words>618</Words>
  <Application>Microsoft Office PowerPoint</Application>
  <PresentationFormat>Custom</PresentationFormat>
  <Paragraphs>53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Cambria</vt:lpstr>
      <vt:lpstr>Wingdings 3</vt:lpstr>
      <vt:lpstr>Cambria Math</vt:lpstr>
      <vt:lpstr>Calibri</vt:lpstr>
      <vt:lpstr>Facet</vt:lpstr>
      <vt:lpstr>Properties of Triangles</vt:lpstr>
      <vt:lpstr>Learning objectives</vt:lpstr>
      <vt:lpstr>Review: Triangle Midsegment Theorem</vt:lpstr>
      <vt:lpstr>PowerPoint Presentation</vt:lpstr>
      <vt:lpstr>PowerPoint Presentation</vt:lpstr>
      <vt:lpstr>Theorem 5-2: Perpendicular Bisector Theorem</vt:lpstr>
      <vt:lpstr>Theorem 5-3: Converse of the Perpendicular Bisector Theorem</vt:lpstr>
      <vt:lpstr>Theorem 5-2: How it works</vt:lpstr>
      <vt:lpstr>Theorem 5-4: Angle Bisector Theorem</vt:lpstr>
      <vt:lpstr>Theorem 5-5: Converse of the Angle Bisector Theorem</vt:lpstr>
      <vt:lpstr>Theorem 5-4: Proof</vt:lpstr>
      <vt:lpstr>Theorem 5-4: How it works</vt:lpstr>
      <vt:lpstr>Your turn!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Congruent Triangles</dc:title>
  <dc:creator>Brett Kottmann</dc:creator>
  <cp:lastModifiedBy>Brett Kottman</cp:lastModifiedBy>
  <cp:revision>58</cp:revision>
  <cp:lastPrinted>2015-12-02T04:42:53Z</cp:lastPrinted>
  <dcterms:created xsi:type="dcterms:W3CDTF">2015-10-28T01:16:32Z</dcterms:created>
  <dcterms:modified xsi:type="dcterms:W3CDTF">2015-12-04T13:24:04Z</dcterms:modified>
</cp:coreProperties>
</file>